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0ef7c0ac1345d3" /><Relationship Type="http://schemas.openxmlformats.org/officeDocument/2006/relationships/extended-properties" Target="/docProps/app.xml" Id="Rcfc8af1653984429" /><Relationship Type="http://schemas.openxmlformats.org/officeDocument/2006/relationships/officeDocument" Target="/ppt/presentation.xml" Id="R87646a3c4b15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d8de59feb4531"/>
  </p:sldMasterIdLst>
  <p:notesMasterIdLst>
    <p:notesMasterId xmlns:r="http://schemas.openxmlformats.org/officeDocument/2006/relationships" r:id="R1c3ee3b7d0f54ede"/>
  </p:notesMasterIdLst>
  <p:sldIdLst>
    <p:sldId xmlns:r="http://schemas.openxmlformats.org/officeDocument/2006/relationships" id="256" r:id="Rc8e6aefb3ecd4851"/>
    <p:sldId xmlns:r="http://schemas.openxmlformats.org/officeDocument/2006/relationships" id="257" r:id="R520759381ce848d8"/>
    <p:sldId xmlns:r="http://schemas.openxmlformats.org/officeDocument/2006/relationships" id="258" r:id="R80332266d21f4305"/>
    <p:sldId xmlns:r="http://schemas.openxmlformats.org/officeDocument/2006/relationships" id="259" r:id="Re5da79ddbf2b42e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734101a0684280" /><Relationship Type="http://schemas.openxmlformats.org/officeDocument/2006/relationships/slideMaster" Target="/ppt/slideMasters/slideMaster1.xml" Id="Rd97d8de59feb4531" /><Relationship Type="http://schemas.openxmlformats.org/officeDocument/2006/relationships/notesMaster" Target="/ppt/notesMasters/notesMaster1.xml" Id="R1c3ee3b7d0f54ede" /><Relationship Type="http://schemas.openxmlformats.org/officeDocument/2006/relationships/presProps" Target="/ppt/presProps.xml" Id="R6f441bcd3d394b67" /><Relationship Type="http://schemas.openxmlformats.org/officeDocument/2006/relationships/tableStyles" Target="/ppt/tableStyles.xml" Id="R94f8d36e423d4e00" /><Relationship Type="http://schemas.openxmlformats.org/officeDocument/2006/relationships/slide" Target="/ppt/slides/slide1.xml" Id="Rc8e6aefb3ecd4851" /><Relationship Type="http://schemas.openxmlformats.org/officeDocument/2006/relationships/slide" Target="/ppt/slides/slide2.xml" Id="R520759381ce848d8" /><Relationship Type="http://schemas.openxmlformats.org/officeDocument/2006/relationships/slide" Target="/ppt/slides/slide3.xml" Id="R80332266d21f4305" /><Relationship Type="http://schemas.openxmlformats.org/officeDocument/2006/relationships/slide" Target="/ppt/slides/slide4.xml" Id="Re5da79ddbf2b42e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52e0368d1ad4f8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71c95a9556843a3" /><Relationship Type="http://schemas.openxmlformats.org/officeDocument/2006/relationships/notesMaster" Target="/ppt/notesMasters/notesMaster1.xml" Id="Rec87d41072be4eb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eaa7066b99451b" /><Relationship Type="http://schemas.openxmlformats.org/officeDocument/2006/relationships/notesMaster" Target="/ppt/notesMasters/notesMaster1.xml" Id="R6515d286e00642e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76c6d75821e4e2f" /><Relationship Type="http://schemas.openxmlformats.org/officeDocument/2006/relationships/notesMaster" Target="/ppt/notesMasters/notesMaster1.xml" Id="R7e2228717d474a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6f1ffb22ef04698" /><Relationship Type="http://schemas.openxmlformats.org/officeDocument/2006/relationships/notesMaster" Target="/ppt/notesMasters/notesMaster1.xml" Id="Rdcafeafa73ea46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c02ab766a476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91361423d7c4f61" /><Relationship Type="http://schemas.openxmlformats.org/officeDocument/2006/relationships/slideLayout" Target="/ppt/slideLayouts/slideLayout1.xml" Id="R6e6d160525b047e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d160525b047e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d59c877c4295" /><Relationship Type="http://schemas.openxmlformats.org/officeDocument/2006/relationships/notesSlide" Target="/ppt/notesSlides/notesSlide1.xml" Id="Rd85053afc669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8429860b4dd4" /><Relationship Type="http://schemas.openxmlformats.org/officeDocument/2006/relationships/notesSlide" Target="/ppt/notesSlides/notesSlide2.xml" Id="Rb2eb6589c177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f336aaf0470c" /><Relationship Type="http://schemas.openxmlformats.org/officeDocument/2006/relationships/image" Target="/ppt/media/image.png" Id="R059a14b55e8e4013" /><Relationship Type="http://schemas.openxmlformats.org/officeDocument/2006/relationships/notesSlide" Target="/ppt/notesSlides/notesSlide3.xml" Id="R51cfdec4e038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da3be62d74214" /><Relationship Type="http://schemas.openxmlformats.org/officeDocument/2006/relationships/notesSlide" Target="/ppt/notesSlides/notesSlide4.xml" Id="R63f937cddff3426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6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10855B-6CA4-41E0-99A3-CAE031CDF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000125"/>
            <a:ext cx="857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售前聊天质检初版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D4B37E-727F-42A9-97E2-B42B196BA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95500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BFE7DF"/>
                </a:solidFill>
              </a:defRPr>
            </a:pPr>
            <a:r>
              <a:rPr sz="1800">
                <a:solidFill>
                  <a:srgbClr val="BFE7DF"/>
                </a:solidFill>
              </a:rPr>
              <a:t>真实后台回归样例 · 1 个会话 · 只读证据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70B0F9-FC54-490D-A8B0-7AD3C3E7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48000"/>
            <a:ext cx="762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B6A8"/>
          </a:solidFill>
          <a:ln xmlns:a="http://schemas.openxmlformats.org/drawingml/2006/main" w="9525">
            <a:solidFill>
              <a:srgbClr val="2BB6A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B1374D-68FE-4556-B6A8-08A53BB17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48000"/>
            <a:ext cx="495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初版速度规则：</a:t>
            </a:r>
          </a:p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10 秒以内 = 正常</a:t>
            </a:r>
          </a:p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超过 10 秒 = 回复慢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06BC0D-1D20-49ED-B3E2-5627D36CB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10250"/>
            <a:ext cx="9525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7C5C0"/>
                </a:solidFill>
              </a:defRPr>
            </a:pPr>
            <a:r>
              <a:rPr sz="1200">
                <a:solidFill>
                  <a:srgbClr val="A7C5C0"/>
                </a:solidFill>
              </a:rPr>
              <a:t>采集时间：2026-08-02T16:23:08.469Z</a:t>
            </a:r>
          </a:p>
          <a:p xmlns:a="http://schemas.openxmlformats.org/drawingml/2006/main">
            <a:pPr>
              <a:defRPr sz="1200">
                <a:solidFill>
                  <a:srgbClr val="A7C5C0"/>
                </a:solidFill>
              </a:defRPr>
            </a:pPr>
            <a:r>
              <a:rPr sz="1200">
                <a:solidFill>
                  <a:srgbClr val="A7C5C0"/>
                </a:solidFill>
              </a:rPr>
              <a:t>来源：交易游后台 · 售前消息查询 · 详情截图</a:t>
            </a:r>
          </a:p>
        </p:txBody>
      </p:sp>
    </p:spTree>
    <p:extLst>
      <p:ext uri="{BB962C8B-B14F-4D97-AF65-F5344CB8AC3E}">
        <p14:creationId xmlns:p14="http://schemas.microsoft.com/office/powerpoint/2010/main" val="9746663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8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9B0552-8D93-42FE-ADCE-7CAFA3431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625" b="1">
                <a:solidFill>
                  <a:srgbClr val="10262A"/>
                </a:solidFill>
              </a:defRPr>
            </a:pPr>
            <a:r>
              <a:rPr sz="2625" b="1">
                <a:solidFill>
                  <a:srgbClr val="10262A"/>
                </a:solidFill>
              </a:rPr>
              <a:t>这条会话出现 1 次慢回复，平均首响应 11.5 秒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F9A110-B007-4550-8DA0-D9EE8C126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43000"/>
            <a:ext cx="1000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A6B70"/>
                </a:solidFill>
              </a:defRPr>
            </a:pPr>
            <a:r>
              <a:rPr sz="1425">
                <a:solidFill>
                  <a:srgbClr val="5A6B70"/>
                </a:solidFill>
              </a:rPr>
              <a:t>速度判断只依据详情弹窗中的时间戳相减；语义质量需结合原句由 LLM 复核。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8D9A7A-39FA-438B-8572-2E6AE1E2A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9750"/>
            <a:ext cx="238125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1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E8AB42-000C-44BE-933F-2CF5270E4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0025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687B80"/>
                </a:solidFill>
              </a:defRPr>
            </a:pPr>
            <a:r>
              <a:rPr sz="1275">
                <a:solidFill>
                  <a:srgbClr val="687B80"/>
                </a:solidFill>
              </a:rPr>
              <a:t>会话数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0FB78A-6614-4A7E-A386-6139C14B6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33625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C8178"/>
                </a:solidFill>
              </a:defRPr>
            </a:pPr>
            <a:r>
              <a:rPr sz="2250" b="1">
                <a:solidFill>
                  <a:srgbClr val="0C8178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8BE889-6CBA-4958-B626-E1E3717A6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809750"/>
            <a:ext cx="238125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1E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13BE5A-164B-466B-B44E-1549F463A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00025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687B80"/>
                </a:solidFill>
              </a:defRPr>
            </a:pPr>
            <a:r>
              <a:rPr sz="1275">
                <a:solidFill>
                  <a:srgbClr val="687B80"/>
                </a:solidFill>
              </a:rPr>
              <a:t>可计算回复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28C25E-D7ED-48BD-9B27-CA0D22C4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33625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C8178"/>
                </a:solidFill>
              </a:defRPr>
            </a:pPr>
            <a:r>
              <a:rPr sz="2250" b="1">
                <a:solidFill>
                  <a:srgbClr val="0C8178"/>
                </a:solidFill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A7951B-D595-420A-967C-6BC6DD1D4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238125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1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9A566D-DD6D-46FA-9A73-FABBDB848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00025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687B80"/>
                </a:solidFill>
              </a:defRPr>
            </a:pPr>
            <a:r>
              <a:rPr sz="1275">
                <a:solidFill>
                  <a:srgbClr val="687B80"/>
                </a:solidFill>
              </a:rPr>
              <a:t>平均响应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3AC5BE-A298-4DF0-89B1-BB87C2807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33625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C8178"/>
                </a:solidFill>
              </a:defRPr>
            </a:pPr>
            <a:r>
              <a:rPr sz="2250" b="1">
                <a:solidFill>
                  <a:srgbClr val="0C8178"/>
                </a:solidFill>
              </a:rPr>
              <a:t>11.5 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D26377-DDD9-4BCE-8351-223373BB3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809750"/>
            <a:ext cx="2381250" cy="1095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9E7"/>
          </a:solidFill>
          <a:ln xmlns:a="http://schemas.openxmlformats.org/drawingml/2006/main" w="9525">
            <a:solidFill>
              <a:srgbClr val="D6E1E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9ECB0C-8A95-49F1-8FB2-61666721F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00025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687B80"/>
                </a:solidFill>
              </a:defRPr>
            </a:pPr>
            <a:r>
              <a:rPr sz="1275">
                <a:solidFill>
                  <a:srgbClr val="687B80"/>
                </a:solidFill>
              </a:rPr>
              <a:t>慢回复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D07720-76D8-44EA-9F64-B9FCD8A46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333625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B33A32"/>
                </a:solidFill>
              </a:defRPr>
            </a:pPr>
            <a:r>
              <a:rPr sz="2250" b="1">
                <a:solidFill>
                  <a:srgbClr val="B33A32"/>
                </a:solidFill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9F1160-6ACD-49C2-85F9-4B6A0316B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813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0262A"/>
                </a:solidFill>
              </a:defRPr>
            </a:pPr>
            <a:r>
              <a:rPr sz="1800" b="1">
                <a:solidFill>
                  <a:srgbClr val="10262A"/>
                </a:solidFill>
              </a:rPr>
              <a:t>逐条速度证据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16E1BE-4E94-4591-8A5A-3DFBC8F61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57625"/>
            <a:ext cx="1619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A7C80"/>
                </a:solidFill>
              </a:defRPr>
            </a:pPr>
            <a:r>
              <a:rPr sz="1200" b="1">
                <a:solidFill>
                  <a:srgbClr val="6A7C80"/>
                </a:solidFill>
              </a:rPr>
              <a:t>序号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D14115-F843-4046-ACDE-7FD119291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2571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A7C80"/>
                </a:solidFill>
              </a:defRPr>
            </a:pPr>
            <a:r>
              <a:rPr sz="1200" b="1">
                <a:solidFill>
                  <a:srgbClr val="6A7C80"/>
                </a:solidFill>
              </a:rPr>
              <a:t>上一条买家消息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879DA3-05B5-4486-A893-E6261BCC7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57625"/>
            <a:ext cx="2571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A7C80"/>
                </a:solidFill>
              </a:defRPr>
            </a:pPr>
            <a:r>
              <a:rPr sz="1200" b="1">
                <a:solidFill>
                  <a:srgbClr val="6A7C80"/>
                </a:solidFill>
              </a:rPr>
              <a:t>客服回复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38AC97-4324-44F5-8941-785233C59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57625"/>
            <a:ext cx="1619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A7C80"/>
                </a:solidFill>
              </a:defRPr>
            </a:pPr>
            <a:r>
              <a:rPr sz="1200" b="1">
                <a:solidFill>
                  <a:srgbClr val="6A7C80"/>
                </a:solidFill>
              </a:rPr>
              <a:t>响应秒数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FBC910-93A5-4249-8D3B-93EF57B44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57625"/>
            <a:ext cx="1619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A7C80"/>
                </a:solidFill>
              </a:defRPr>
            </a:pPr>
            <a:r>
              <a:rPr sz="1200" b="1">
                <a:solidFill>
                  <a:srgbClr val="6A7C80"/>
                </a:solidFill>
              </a:rPr>
              <a:t>初版结论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933410-55E7-4F42-B64C-D5E046D9A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81475"/>
            <a:ext cx="10763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1E9E9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F0A090-84DD-4FB7-9913-FBFA32F1B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5767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4099C8-D93E-4F92-8A4F-CDEFF61F5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5767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24323A"/>
                </a:solidFill>
              </a:defRPr>
            </a:pPr>
            <a:r>
              <a:rPr sz="1200">
                <a:solidFill>
                  <a:srgbClr val="24323A"/>
                </a:solidFill>
              </a:rPr>
              <a:t>1000卖不卖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B59166-54DA-4C97-907C-F35FECA22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25767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24323A"/>
                </a:solidFill>
              </a:defRPr>
            </a:pPr>
            <a:r>
              <a:rPr sz="1125">
                <a:solidFill>
                  <a:srgbClr val="24323A"/>
                </a:solidFill>
              </a:rPr>
              <a:t>售前客服 A，已接入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54059B-FACB-49C7-BD85-5A41EFB7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576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B33A32"/>
                </a:solidFill>
              </a:defRPr>
            </a:pPr>
            <a:r>
              <a:rPr sz="1275" b="1">
                <a:solidFill>
                  <a:srgbClr val="B33A32"/>
                </a:solidFill>
              </a:rPr>
              <a:t>13 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DA8E5C5-F657-4CEE-BBC8-0C1815AEE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25767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B33A32"/>
                </a:solidFill>
              </a:defRPr>
            </a:pPr>
            <a:r>
              <a:rPr sz="1275" b="1">
                <a:solidFill>
                  <a:srgbClr val="B33A32"/>
                </a:solidFill>
              </a:rPr>
              <a:t>回复慢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8E96C9F-93E1-46A1-B772-ED82812E3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72025"/>
            <a:ext cx="10763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1E9E9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7FF4125-3AD5-4EED-82BE-55017C524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4822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5C9B07C-01CE-4359-BB3B-2F68C5D75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848225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24323A"/>
                </a:solidFill>
              </a:defRPr>
            </a:pPr>
            <a:r>
              <a:rPr sz="1200">
                <a:solidFill>
                  <a:srgbClr val="24323A"/>
                </a:solidFill>
              </a:rPr>
              <a:t>1100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834B4F6-5EF9-4046-8768-C42A65583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48225"/>
            <a:ext cx="1952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24323A"/>
                </a:solidFill>
              </a:defRPr>
            </a:pPr>
            <a:r>
              <a:rPr sz="1125">
                <a:solidFill>
                  <a:srgbClr val="24323A"/>
                </a:solidFill>
              </a:rPr>
              <a:t>不含包赔费用的哈老板【包赔需要买家自行购买，最低包赔费用是10%】卖家回复最低标价：1120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036BEA-A266-444D-B1BF-57A4C8C95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482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C8178"/>
                </a:solidFill>
              </a:defRPr>
            </a:pPr>
            <a:r>
              <a:rPr sz="1275" b="1">
                <a:solidFill>
                  <a:srgbClr val="0C8178"/>
                </a:solidFill>
              </a:rPr>
              <a:t>10 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B2B7676-4D0B-47D0-BA5E-A807D0DCC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8482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C8178"/>
                </a:solidFill>
              </a:defRPr>
            </a:pPr>
            <a:r>
              <a:rPr sz="1275" b="1">
                <a:solidFill>
                  <a:srgbClr val="0C8178"/>
                </a:solidFill>
              </a:rPr>
              <a:t>正常</a:t>
            </a:r>
          </a:p>
        </p:txBody>
      </p:sp>
    </p:spTree>
    <p:extLst>
      <p:ext uri="{BB962C8B-B14F-4D97-AF65-F5344CB8AC3E}">
        <p14:creationId xmlns:p14="http://schemas.microsoft.com/office/powerpoint/2010/main" val="738992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4338D2-23AF-442F-BDD5-5F034E2C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625" b="1">
                <a:solidFill>
                  <a:srgbClr val="10262A"/>
                </a:solidFill>
              </a:defRPr>
            </a:pPr>
            <a:r>
              <a:rPr sz="2625" b="1">
                <a:solidFill>
                  <a:srgbClr val="10262A"/>
                </a:solidFill>
              </a:rPr>
              <a:t>详情截图保留原始证据，LLM 评价必须回链到原句</a:t>
            </a:r>
          </a:p>
        </p:txBody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9a14b55e8e4013"/>
          <a:stretch xmlns:a="http://schemas.openxmlformats.org/drawingml/2006/main"/>
        </p:blipFill>
        <p:spPr>
          <a:xfrm xmlns:a="http://schemas.openxmlformats.org/drawingml/2006/main">
            <a:off x="647700" y="1396483"/>
            <a:ext cx="6572250" cy="4598434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1B1B48-8BB5-4BFE-93AD-A7C1BC50E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219200"/>
            <a:ext cx="390525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8"/>
          </a:solidFill>
          <a:ln xmlns:a="http://schemas.openxmlformats.org/drawingml/2006/main" w="9525">
            <a:solidFill>
              <a:srgbClr val="D6E1E1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C818A5-DEBB-45A6-94FB-C23F05B84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04950"/>
            <a:ext cx="3238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0262A"/>
                </a:solidFill>
              </a:defRPr>
            </a:pPr>
            <a:r>
              <a:rPr sz="1800" b="1">
                <a:solidFill>
                  <a:srgbClr val="10262A"/>
                </a:solidFill>
              </a:rPr>
              <a:t>初版语义观察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917E1E-1A50-45B0-9368-F4748986F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981200"/>
            <a:ext cx="3286125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• 需求：买家询价并尝试砍价，客服有回应。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• 信息：客服说明合作商账号、砍价范围、包赔费用和最低价格，信息较具体。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• 引导：未明确给出下单链接或下一步动作，建议补充。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• 速度：首个“已接入”消息 13 秒，超过 10 秒；实质报价回复约 17 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75">
                <a:solidFill>
                  <a:srgbClr val="24323A"/>
                </a:solidFill>
              </a:defRPr>
            </a:pPr>
            <a:r>
              <a:rPr sz="1275">
                <a:solidFill>
                  <a:srgbClr val="24323A"/>
                </a:solidFill>
              </a:rPr>
              <a:t>结论：速度需关注；信息完整度中等，下一步引导可改善。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1E961A-393C-4E6B-A10B-D087CAE1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810250"/>
            <a:ext cx="3286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A7C80"/>
                </a:solidFill>
              </a:defRPr>
            </a:pPr>
            <a:r>
              <a:rPr sz="975">
                <a:solidFill>
                  <a:srgbClr val="6A7C80"/>
                </a:solidFill>
              </a:rPr>
              <a:t>证据文件：conversation-0001.png · scored_conversations.json</a:t>
            </a:r>
          </a:p>
        </p:txBody>
      </p:sp>
    </p:spTree>
    <p:extLst>
      <p:ext uri="{BB962C8B-B14F-4D97-AF65-F5344CB8AC3E}">
        <p14:creationId xmlns:p14="http://schemas.microsoft.com/office/powerpoint/2010/main" val="127865853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262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E5C936-D519-4D44-B997-F994D489F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6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初版可交付，规则仍可配置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823FC1-ADB7-4850-8AE7-F863FCEFA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0975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BFE7DF"/>
                </a:solidFill>
              </a:defRPr>
            </a:pPr>
            <a:r>
              <a:rPr sz="1800" b="1">
                <a:solidFill>
                  <a:srgbClr val="BFE7DF"/>
                </a:solidFill>
              </a:rPr>
              <a:t>已验证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7ADBE6-1A0F-465F-A655-6A21C48FD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38375"/>
            <a:ext cx="4095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Chrome CDP 连接 Profile 2</a:t>
            </a:r>
          </a:p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选择类型“售前”并搜索</a:t>
            </a:r>
          </a:p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点击详情并等待弹窗内容</a:t>
            </a:r>
          </a:p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保存截图、原文和结构化 JSON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D9F558-5F34-482E-BA3F-172A00846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BFE7DF"/>
                </a:solidFill>
              </a:defRPr>
            </a:pPr>
            <a:r>
              <a:rPr sz="1800" b="1">
                <a:solidFill>
                  <a:srgbClr val="BFE7DF"/>
                </a:solidFill>
              </a:rPr>
              <a:t>待同事确认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9B69D6-DAA5-4F5D-B094-7E196C970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38375"/>
            <a:ext cx="4286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连续买家消息的配对规则</a:t>
            </a:r>
          </a:p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“已接入”是否算首响应</a:t>
            </a:r>
          </a:p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质量评分维度与权重</a:t>
            </a:r>
          </a:p>
          <a:p xmlns:a="http://schemas.openxmlformats.org/drawingml/2006/main">
            <a:pPr>
              <a:defRPr sz="1725">
                <a:solidFill>
                  <a:srgbClr val="FFFFFF"/>
                </a:solidFill>
              </a:defRPr>
            </a:pPr>
            <a:r>
              <a:rPr sz="1725">
                <a:solidFill>
                  <a:srgbClr val="FFFFFF"/>
                </a:solidFill>
              </a:rPr>
              <a:t>PPT 页面模板和脱敏范围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6757EE-39BD-44BE-8E3E-4B903CD9E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1000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BFE7DF"/>
                </a:solidFill>
              </a:defRPr>
            </a:pPr>
            <a:r>
              <a:rPr sz="1500">
                <a:solidFill>
                  <a:srgbClr val="BFE7DF"/>
                </a:solidFill>
              </a:rPr>
              <a:t>下一步：批量跑 20 条会话，核对异常告知和 LLM 评价，再固化团队规则。</a:t>
            </a:r>
          </a:p>
        </p:txBody>
      </p:sp>
    </p:spTree>
    <p:extLst>
      <p:ext uri="{BB962C8B-B14F-4D97-AF65-F5344CB8AC3E}">
        <p14:creationId xmlns:p14="http://schemas.microsoft.com/office/powerpoint/2010/main" val="320746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2026-08-02T16:26:40.4450000Z</dcterms:created>
  <dcterms:modified xsi:type="dcterms:W3CDTF">2026-08-02T16:26:40.4450000Z</dcterms:modified>
</coreProperties>
</file>